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/>
    <p:restoredTop sz="94660"/>
  </p:normalViewPr>
  <p:slideViewPr>
    <p:cSldViewPr snapToGrid="0">
      <p:cViewPr varScale="1">
        <p:scale>
          <a:sx n="73" d="100"/>
          <a:sy n="73" d="100"/>
        </p:scale>
        <p:origin x="-624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79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80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81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82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83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914400" y="2588439"/>
            <a:ext cx="10363200" cy="553998"/>
          </a:xfr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4653136"/>
            <a:ext cx="8534400" cy="369332"/>
          </a:xfr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19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 hasCustomPrompt="1"/>
          </p:nvPr>
        </p:nvSpPr>
        <p:spPr>
          <a:xfrm>
            <a:off x="1715004" y="1520788"/>
            <a:ext cx="9137217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103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103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70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1043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45" name="タイトル 1"/>
          <p:cNvSpPr>
            <a:spLocks noGrp="1"/>
          </p:cNvSpPr>
          <p:nvPr>
            <p:ph type="title"/>
          </p:nvPr>
        </p:nvSpPr>
        <p:spPr>
          <a:xfrm>
            <a:off x="246735" y="188643"/>
            <a:ext cx="11699081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6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47131" y="6309323"/>
            <a:ext cx="11565196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1047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47133" y="3104967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48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46735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49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46735" y="4365107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50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46186" y="764704"/>
            <a:ext cx="11699631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6379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>
            <a:endParaRPr/>
          </a:p>
        </p:txBody>
      </p:sp>
      <p:sp>
        <p:nvSpPr>
          <p:cNvPr id="1053" name="Holder 3"/>
          <p:cNvSpPr>
            <a:spLocks noGrp="1"/>
          </p:cNvSpPr>
          <p:nvPr>
            <p:ph type="body" idx="1"/>
          </p:nvPr>
        </p:nvSpPr>
        <p:spPr>
          <a:xfrm>
            <a:off x="246185" y="800711"/>
            <a:ext cx="11654768" cy="307777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105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5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105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696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ext Box 9"/>
          <p:cNvSpPr txBox="1">
            <a:spLocks noChangeArrowheads="1"/>
          </p:cNvSpPr>
          <p:nvPr/>
        </p:nvSpPr>
        <p:spPr>
          <a:xfrm>
            <a:off x="6096000" y="260351"/>
            <a:ext cx="5471584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ja-JP" altLang="ja-JP" sz="1800"/>
          </a:p>
        </p:txBody>
      </p:sp>
    </p:spTree>
    <p:extLst>
      <p:ext uri="{BB962C8B-B14F-4D97-AF65-F5344CB8AC3E}">
        <p14:creationId xmlns:p14="http://schemas.microsoft.com/office/powerpoint/2010/main" val="1461954132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46185" y="274639"/>
            <a:ext cx="11654768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6185" y="800711"/>
            <a:ext cx="11654768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3163" y="652026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2020/11/17</a:t>
            </a:fld>
            <a:endParaRPr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75787" y="652534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360363" y="652534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818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0" name="グループ化 3"/>
          <p:cNvGrpSpPr/>
          <p:nvPr/>
        </p:nvGrpSpPr>
        <p:grpSpPr>
          <a:xfrm>
            <a:off x="374073" y="318655"/>
            <a:ext cx="11083635" cy="6179127"/>
            <a:chOff x="-231576" y="2034801"/>
            <a:chExt cx="10657185" cy="4836214"/>
          </a:xfrm>
        </p:grpSpPr>
        <p:sp>
          <p:nvSpPr>
            <p:cNvPr id="1061" name="正方形/長方形 124"/>
            <p:cNvSpPr/>
            <p:nvPr/>
          </p:nvSpPr>
          <p:spPr>
            <a:xfrm>
              <a:off x="133874" y="6544501"/>
              <a:ext cx="273084" cy="11791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defRPr/>
              </a:pPr>
              <a:endParaRPr kumimoji="0" lang="ja-JP" altLang="en-US" sz="894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062" name="テキスト ボックス 125"/>
            <p:cNvSpPr txBox="1"/>
            <p:nvPr/>
          </p:nvSpPr>
          <p:spPr>
            <a:xfrm>
              <a:off x="443968" y="6455517"/>
              <a:ext cx="288280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キークエスチョン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（経営者が自ら回答することが望ましいもの）</a:t>
              </a:r>
            </a:p>
          </p:txBody>
        </p:sp>
        <p:sp>
          <p:nvSpPr>
            <p:cNvPr id="1063" name="正方形/長方形 126"/>
            <p:cNvSpPr/>
            <p:nvPr/>
          </p:nvSpPr>
          <p:spPr>
            <a:xfrm>
              <a:off x="3781730" y="6561913"/>
              <a:ext cx="273084" cy="117915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defRPr/>
              </a:pPr>
              <a:endParaRPr kumimoji="0" lang="ja-JP" altLang="en-US" sz="894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064" name="テキスト ボックス 127"/>
            <p:cNvSpPr txBox="1"/>
            <p:nvPr/>
          </p:nvSpPr>
          <p:spPr>
            <a:xfrm>
              <a:off x="4091825" y="6422272"/>
              <a:ext cx="472765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サブクエスチョン</a:t>
              </a:r>
              <a:endPara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（経営者が経営幹部、事業部門、</a:t>
              </a:r>
              <a:r>
                <a:rPr lang="en-US" altLang="ja-JP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IT</a:t>
              </a:r>
              <a:r>
                <a:rPr lang="ja-JP" altLang="en-US" sz="105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rPr>
                <a:t>部門等と議論しながら回答するもの）</a:t>
              </a:r>
            </a:p>
          </p:txBody>
        </p:sp>
        <p:sp>
          <p:nvSpPr>
            <p:cNvPr id="1065" name="正方形/長方形 4"/>
            <p:cNvSpPr/>
            <p:nvPr/>
          </p:nvSpPr>
          <p:spPr>
            <a:xfrm>
              <a:off x="8541" y="6440818"/>
              <a:ext cx="8931841" cy="354437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>
                <a:defRPr/>
              </a:pPr>
              <a:endParaRPr kumimoji="0" lang="ja-JP" altLang="en-US" sz="1950" dirty="0">
                <a:solidFill>
                  <a:prstClr val="black"/>
                </a:solidFill>
                <a:latin typeface="Calibri"/>
                <a:ea typeface="メイリオ"/>
              </a:endParaRPr>
            </a:p>
          </p:txBody>
        </p:sp>
        <p:sp>
          <p:nvSpPr>
            <p:cNvPr id="1066" name="右中かっこ 135"/>
            <p:cNvSpPr/>
            <p:nvPr/>
          </p:nvSpPr>
          <p:spPr>
            <a:xfrm>
              <a:off x="8809669" y="2583024"/>
              <a:ext cx="224212" cy="3387529"/>
            </a:xfrm>
            <a:prstGeom prst="rightBrac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ja-JP" altLang="en-US" sz="1463">
                <a:solidFill>
                  <a:prstClr val="black"/>
                </a:solidFill>
                <a:latin typeface="Calibri"/>
                <a:ea typeface="メイリオ"/>
              </a:endParaRPr>
            </a:p>
          </p:txBody>
        </p:sp>
        <p:sp>
          <p:nvSpPr>
            <p:cNvPr id="1067" name="テキスト ボックス 143"/>
            <p:cNvSpPr txBox="1"/>
            <p:nvPr/>
          </p:nvSpPr>
          <p:spPr>
            <a:xfrm>
              <a:off x="9039548" y="3972524"/>
              <a:ext cx="1349802" cy="77594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ja-JP" altLang="en-US" sz="113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定性指標</a:t>
              </a:r>
              <a:r>
                <a:rPr lang="ja-JP" altLang="en-US" sz="113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とし、自社の</a:t>
              </a:r>
              <a:r>
                <a:rPr lang="ja-JP" altLang="en-US" sz="113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成熟度を</a:t>
              </a:r>
              <a:r>
                <a:rPr lang="en-US" altLang="ja-JP" sz="113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6</a:t>
              </a:r>
              <a:r>
                <a:rPr lang="ja-JP" altLang="en-US" sz="113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段階</a:t>
              </a:r>
              <a:r>
                <a:rPr lang="ja-JP" altLang="en-US" sz="113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で回答する形式。</a:t>
              </a:r>
            </a:p>
          </p:txBody>
        </p:sp>
        <p:sp>
          <p:nvSpPr>
            <p:cNvPr id="1068" name="テキスト ボックス 144"/>
            <p:cNvSpPr txBox="1"/>
            <p:nvPr/>
          </p:nvSpPr>
          <p:spPr>
            <a:xfrm>
              <a:off x="9043698" y="5903238"/>
              <a:ext cx="1381911" cy="77594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ja-JP" altLang="en-US" sz="113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定量指標</a:t>
              </a:r>
              <a:r>
                <a:rPr lang="ja-JP" altLang="en-US" sz="113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とし、自社に合った</a:t>
              </a:r>
              <a:r>
                <a:rPr lang="ja-JP" altLang="en-US" sz="1138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指標を選択</a:t>
              </a:r>
              <a:r>
                <a:rPr lang="ja-JP" altLang="en-US" sz="1138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し回答する形式。</a:t>
              </a:r>
            </a:p>
          </p:txBody>
        </p:sp>
        <p:sp>
          <p:nvSpPr>
            <p:cNvPr id="1069" name="右中かっこ 145"/>
            <p:cNvSpPr/>
            <p:nvPr/>
          </p:nvSpPr>
          <p:spPr>
            <a:xfrm>
              <a:off x="8819484" y="6006043"/>
              <a:ext cx="224212" cy="380348"/>
            </a:xfrm>
            <a:prstGeom prst="rightBrac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ja-JP" altLang="en-US" sz="1463">
                <a:solidFill>
                  <a:prstClr val="black"/>
                </a:solidFill>
                <a:latin typeface="Calibri"/>
                <a:ea typeface="メイリオ"/>
              </a:endParaRPr>
            </a:p>
          </p:txBody>
        </p:sp>
        <p:grpSp>
          <p:nvGrpSpPr>
            <p:cNvPr id="1070" name="グループ化 8"/>
            <p:cNvGrpSpPr/>
            <p:nvPr/>
          </p:nvGrpSpPr>
          <p:grpSpPr>
            <a:xfrm>
              <a:off x="-231576" y="2034801"/>
              <a:ext cx="8928992" cy="4359136"/>
              <a:chOff x="335086" y="1364454"/>
              <a:chExt cx="7509867" cy="4954150"/>
            </a:xfrm>
          </p:grpSpPr>
          <p:sp>
            <p:nvSpPr>
              <p:cNvPr id="1071" name="正方形/長方形 240"/>
              <p:cNvSpPr/>
              <p:nvPr/>
            </p:nvSpPr>
            <p:spPr>
              <a:xfrm>
                <a:off x="1467394" y="2865075"/>
                <a:ext cx="23224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体制</a:t>
                </a:r>
              </a:p>
            </p:txBody>
          </p:sp>
          <p:sp>
            <p:nvSpPr>
              <p:cNvPr id="1072" name="正方形/長方形 241"/>
              <p:cNvSpPr/>
              <p:nvPr/>
            </p:nvSpPr>
            <p:spPr>
              <a:xfrm>
                <a:off x="1467394" y="3037894"/>
                <a:ext cx="23224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KPI</a:t>
                </a:r>
                <a:endParaRPr kumimoji="0" lang="ja-JP" altLang="en-US" sz="12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073" name="正方形/長方形 242"/>
              <p:cNvSpPr/>
              <p:nvPr/>
            </p:nvSpPr>
            <p:spPr>
              <a:xfrm>
                <a:off x="1467394" y="3210713"/>
                <a:ext cx="23224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評価</a:t>
                </a:r>
              </a:p>
            </p:txBody>
          </p:sp>
          <p:sp>
            <p:nvSpPr>
              <p:cNvPr id="1074" name="正方形/長方形 243"/>
              <p:cNvSpPr/>
              <p:nvPr/>
            </p:nvSpPr>
            <p:spPr>
              <a:xfrm>
                <a:off x="1467394" y="3383532"/>
                <a:ext cx="23224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投資意思決定、予算配分</a:t>
                </a:r>
              </a:p>
            </p:txBody>
          </p:sp>
          <p:sp>
            <p:nvSpPr>
              <p:cNvPr id="1075" name="正方形/長方形 244"/>
              <p:cNvSpPr/>
              <p:nvPr/>
            </p:nvSpPr>
            <p:spPr>
              <a:xfrm>
                <a:off x="1467394" y="3844383"/>
                <a:ext cx="23293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推進体制</a:t>
                </a:r>
              </a:p>
            </p:txBody>
          </p:sp>
          <p:sp>
            <p:nvSpPr>
              <p:cNvPr id="1076" name="正方形/長方形 245"/>
              <p:cNvSpPr/>
              <p:nvPr/>
            </p:nvSpPr>
            <p:spPr>
              <a:xfrm>
                <a:off x="1467394" y="4017203"/>
                <a:ext cx="23293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外部との連携</a:t>
                </a:r>
              </a:p>
            </p:txBody>
          </p:sp>
          <p:sp>
            <p:nvSpPr>
              <p:cNvPr id="1077" name="正方形/長方形 246"/>
              <p:cNvSpPr/>
              <p:nvPr/>
            </p:nvSpPr>
            <p:spPr>
              <a:xfrm>
                <a:off x="1467394" y="4478054"/>
                <a:ext cx="23293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事業部門における人材</a:t>
                </a:r>
              </a:p>
            </p:txBody>
          </p:sp>
          <p:sp>
            <p:nvSpPr>
              <p:cNvPr id="1078" name="正方形/長方形 247"/>
              <p:cNvSpPr/>
              <p:nvPr/>
            </p:nvSpPr>
            <p:spPr>
              <a:xfrm>
                <a:off x="1467394" y="4650873"/>
                <a:ext cx="23293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技術を支える人材</a:t>
                </a:r>
              </a:p>
            </p:txBody>
          </p:sp>
          <p:sp>
            <p:nvSpPr>
              <p:cNvPr id="1079" name="正方形/長方形 248"/>
              <p:cNvSpPr/>
              <p:nvPr/>
            </p:nvSpPr>
            <p:spPr>
              <a:xfrm>
                <a:off x="1467394" y="4823692"/>
                <a:ext cx="2329367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人材の融合</a:t>
                </a:r>
              </a:p>
            </p:txBody>
          </p:sp>
          <p:sp>
            <p:nvSpPr>
              <p:cNvPr id="1080" name="正方形/長方形 249"/>
              <p:cNvSpPr/>
              <p:nvPr/>
            </p:nvSpPr>
            <p:spPr>
              <a:xfrm>
                <a:off x="1180860" y="5284543"/>
                <a:ext cx="2615901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戦略とロードマップ</a:t>
                </a:r>
              </a:p>
            </p:txBody>
          </p:sp>
          <p:sp>
            <p:nvSpPr>
              <p:cNvPr id="1081" name="正方形/長方形 250"/>
              <p:cNvSpPr/>
              <p:nvPr/>
            </p:nvSpPr>
            <p:spPr>
              <a:xfrm>
                <a:off x="1180860" y="5457362"/>
                <a:ext cx="2615901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バリューチェーンワイド</a:t>
                </a:r>
              </a:p>
            </p:txBody>
          </p:sp>
          <p:sp>
            <p:nvSpPr>
              <p:cNvPr id="1082" name="正方形/長方形 251"/>
              <p:cNvSpPr/>
              <p:nvPr/>
            </p:nvSpPr>
            <p:spPr>
              <a:xfrm>
                <a:off x="1180860" y="5630182"/>
                <a:ext cx="2615901" cy="1699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持続力</a:t>
                </a:r>
              </a:p>
            </p:txBody>
          </p:sp>
          <p:sp>
            <p:nvSpPr>
              <p:cNvPr id="1083" name="正方形/長方形 252"/>
              <p:cNvSpPr/>
              <p:nvPr/>
            </p:nvSpPr>
            <p:spPr>
              <a:xfrm>
                <a:off x="606369" y="1418190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084" name="カギ線コネクタ 253"/>
              <p:cNvCxnSpPr>
                <a:stCxn id="1083" idx="2"/>
                <a:endCxn id="1148" idx="1"/>
              </p:cNvCxnSpPr>
              <p:nvPr/>
            </p:nvCxnSpPr>
            <p:spPr>
              <a:xfrm rot="16200000" flipH="1">
                <a:off x="600402" y="1745616"/>
                <a:ext cx="396855" cy="154495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cxnSp>
            <p:nvCxnSpPr>
              <p:cNvPr id="1085" name="カギ線コネクタ 254"/>
              <p:cNvCxnSpPr>
                <a:endCxn id="1149" idx="1"/>
              </p:cNvCxnSpPr>
              <p:nvPr/>
            </p:nvCxnSpPr>
            <p:spPr>
              <a:xfrm rot="16200000" flipH="1">
                <a:off x="570262" y="1945903"/>
                <a:ext cx="457134" cy="154496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cxnSp>
            <p:nvCxnSpPr>
              <p:cNvPr id="1086" name="カギ線コネクタ 255"/>
              <p:cNvCxnSpPr>
                <a:endCxn id="1150" idx="1"/>
              </p:cNvCxnSpPr>
              <p:nvPr/>
            </p:nvCxnSpPr>
            <p:spPr>
              <a:xfrm rot="16200000" flipH="1">
                <a:off x="426500" y="2032566"/>
                <a:ext cx="744661" cy="154496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sp>
            <p:nvSpPr>
              <p:cNvPr id="1087" name="正方形/長方形 256"/>
              <p:cNvSpPr/>
              <p:nvPr/>
            </p:nvSpPr>
            <p:spPr>
              <a:xfrm>
                <a:off x="876076" y="2331194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088" name="カギ線コネクタ 257"/>
              <p:cNvCxnSpPr>
                <a:stCxn id="1087" idx="2"/>
                <a:endCxn id="1151" idx="1"/>
              </p:cNvCxnSpPr>
              <p:nvPr/>
            </p:nvCxnSpPr>
            <p:spPr>
              <a:xfrm rot="16200000" flipH="1">
                <a:off x="989386" y="2539344"/>
                <a:ext cx="175128" cy="171322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cxnSp>
            <p:nvCxnSpPr>
              <p:cNvPr id="1089" name="カギ線コネクタ 258"/>
              <p:cNvCxnSpPr>
                <a:endCxn id="1071" idx="1"/>
              </p:cNvCxnSpPr>
              <p:nvPr/>
            </p:nvCxnSpPr>
            <p:spPr>
              <a:xfrm rot="16200000" flipH="1">
                <a:off x="1265919" y="2748581"/>
                <a:ext cx="216567" cy="186383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0" name="カギ線コネクタ 259"/>
              <p:cNvCxnSpPr>
                <a:endCxn id="1072" idx="1"/>
              </p:cNvCxnSpPr>
              <p:nvPr/>
            </p:nvCxnSpPr>
            <p:spPr>
              <a:xfrm rot="16200000" flipH="1">
                <a:off x="1277787" y="2933269"/>
                <a:ext cx="192832" cy="186383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1" name="カギ線コネクタ 260"/>
              <p:cNvCxnSpPr>
                <a:endCxn id="1073" idx="1"/>
              </p:cNvCxnSpPr>
              <p:nvPr/>
            </p:nvCxnSpPr>
            <p:spPr>
              <a:xfrm rot="16200000" flipH="1">
                <a:off x="1261654" y="3089955"/>
                <a:ext cx="223599" cy="187881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2" name="カギ線コネクタ 261"/>
              <p:cNvCxnSpPr>
                <a:endCxn id="1074" idx="1"/>
              </p:cNvCxnSpPr>
              <p:nvPr/>
            </p:nvCxnSpPr>
            <p:spPr>
              <a:xfrm rot="16200000" flipH="1">
                <a:off x="1278368" y="3279488"/>
                <a:ext cx="190171" cy="187881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3" name="カギ線コネクタ 262"/>
              <p:cNvCxnSpPr>
                <a:endCxn id="1152" idx="1"/>
              </p:cNvCxnSpPr>
              <p:nvPr/>
            </p:nvCxnSpPr>
            <p:spPr>
              <a:xfrm rot="16200000" flipH="1">
                <a:off x="561706" y="3090971"/>
                <a:ext cx="1030477" cy="171333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4" name="カギ線コネクタ 263"/>
              <p:cNvCxnSpPr>
                <a:endCxn id="1153" idx="1"/>
              </p:cNvCxnSpPr>
              <p:nvPr/>
            </p:nvCxnSpPr>
            <p:spPr>
              <a:xfrm rot="16200000" flipH="1">
                <a:off x="708061" y="3870998"/>
                <a:ext cx="733834" cy="175267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5" name="カギ線コネクタ 264"/>
              <p:cNvCxnSpPr>
                <a:endCxn id="1154" idx="1"/>
              </p:cNvCxnSpPr>
              <p:nvPr/>
            </p:nvCxnSpPr>
            <p:spPr>
              <a:xfrm rot="16200000" flipH="1">
                <a:off x="-572625" y="3683336"/>
                <a:ext cx="2741940" cy="155465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096" name="正方形/長方形 265"/>
              <p:cNvSpPr/>
              <p:nvPr/>
            </p:nvSpPr>
            <p:spPr>
              <a:xfrm>
                <a:off x="1169508" y="3898695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097" name="カギ線コネクタ 266"/>
              <p:cNvCxnSpPr>
                <a:endCxn id="1075" idx="1"/>
              </p:cNvCxnSpPr>
              <p:nvPr/>
            </p:nvCxnSpPr>
            <p:spPr>
              <a:xfrm rot="16200000" flipH="1">
                <a:off x="1264325" y="3726296"/>
                <a:ext cx="216567" cy="189571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098" name="カギ線コネクタ 267"/>
              <p:cNvCxnSpPr>
                <a:endCxn id="1076" idx="1"/>
              </p:cNvCxnSpPr>
              <p:nvPr/>
            </p:nvCxnSpPr>
            <p:spPr>
              <a:xfrm rot="16200000" flipH="1">
                <a:off x="1234898" y="3869689"/>
                <a:ext cx="275422" cy="189570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099" name="正方形/長方形 268"/>
              <p:cNvSpPr/>
              <p:nvPr/>
            </p:nvSpPr>
            <p:spPr>
              <a:xfrm>
                <a:off x="1162610" y="4627867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100" name="カギ線コネクタ 269"/>
              <p:cNvCxnSpPr>
                <a:endCxn id="1077" idx="1"/>
              </p:cNvCxnSpPr>
              <p:nvPr/>
            </p:nvCxnSpPr>
            <p:spPr>
              <a:xfrm rot="16200000" flipH="1">
                <a:off x="1263852" y="4359494"/>
                <a:ext cx="216567" cy="190517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01" name="カギ線コネクタ 270"/>
              <p:cNvCxnSpPr>
                <a:endCxn id="1078" idx="1"/>
              </p:cNvCxnSpPr>
              <p:nvPr/>
            </p:nvCxnSpPr>
            <p:spPr>
              <a:xfrm rot="16200000" flipH="1">
                <a:off x="1222921" y="4491383"/>
                <a:ext cx="299376" cy="189571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02" name="カギ線コネクタ 271"/>
              <p:cNvCxnSpPr>
                <a:endCxn id="1079" idx="1"/>
              </p:cNvCxnSpPr>
              <p:nvPr/>
            </p:nvCxnSpPr>
            <p:spPr>
              <a:xfrm rot="16200000" flipH="1">
                <a:off x="1142013" y="4583294"/>
                <a:ext cx="461192" cy="189571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03" name="正方形/長方形 272"/>
              <p:cNvSpPr/>
              <p:nvPr/>
            </p:nvSpPr>
            <p:spPr>
              <a:xfrm>
                <a:off x="872135" y="5536293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104" name="カギ線コネクタ 273"/>
              <p:cNvCxnSpPr>
                <a:endCxn id="1080" idx="1"/>
              </p:cNvCxnSpPr>
              <p:nvPr/>
            </p:nvCxnSpPr>
            <p:spPr>
              <a:xfrm rot="16200000" flipH="1">
                <a:off x="981316" y="5169981"/>
                <a:ext cx="205574" cy="193514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05" name="カギ線コネクタ 274"/>
              <p:cNvCxnSpPr>
                <a:endCxn id="1081" idx="1"/>
              </p:cNvCxnSpPr>
              <p:nvPr/>
            </p:nvCxnSpPr>
            <p:spPr>
              <a:xfrm rot="16200000" flipH="1">
                <a:off x="930098" y="5291583"/>
                <a:ext cx="308013" cy="193514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06" name="カギ線コネクタ 275"/>
              <p:cNvCxnSpPr>
                <a:endCxn id="1082" idx="1"/>
              </p:cNvCxnSpPr>
              <p:nvPr/>
            </p:nvCxnSpPr>
            <p:spPr>
              <a:xfrm rot="16200000" flipH="1">
                <a:off x="827527" y="5361831"/>
                <a:ext cx="513157" cy="193512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07" name="正方形/長方形 276"/>
              <p:cNvSpPr/>
              <p:nvPr/>
            </p:nvSpPr>
            <p:spPr>
              <a:xfrm>
                <a:off x="4810063" y="4395274"/>
                <a:ext cx="3034890" cy="195138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体制</a:t>
                </a:r>
              </a:p>
            </p:txBody>
          </p:sp>
          <p:sp>
            <p:nvSpPr>
              <p:cNvPr id="1108" name="正方形/長方形 277"/>
              <p:cNvSpPr/>
              <p:nvPr/>
            </p:nvSpPr>
            <p:spPr>
              <a:xfrm>
                <a:off x="4810063" y="4625655"/>
                <a:ext cx="3034890" cy="195183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人材確保</a:t>
                </a:r>
              </a:p>
            </p:txBody>
          </p:sp>
          <p:sp>
            <p:nvSpPr>
              <p:cNvPr id="1109" name="正方形/長方形 278"/>
              <p:cNvSpPr/>
              <p:nvPr/>
            </p:nvSpPr>
            <p:spPr>
              <a:xfrm>
                <a:off x="4810063" y="4846155"/>
                <a:ext cx="3034890" cy="205109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事業部門のオーナーシップ</a:t>
                </a:r>
              </a:p>
            </p:txBody>
          </p:sp>
          <p:sp>
            <p:nvSpPr>
              <p:cNvPr id="1110" name="正方形/長方形 279"/>
              <p:cNvSpPr/>
              <p:nvPr/>
            </p:nvSpPr>
            <p:spPr>
              <a:xfrm>
                <a:off x="4235572" y="1756872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111" name="カギ線コネクタ 280"/>
              <p:cNvCxnSpPr>
                <a:stCxn id="1110" idx="2"/>
                <a:endCxn id="1161" idx="1"/>
              </p:cNvCxnSpPr>
              <p:nvPr/>
            </p:nvCxnSpPr>
            <p:spPr>
              <a:xfrm rot="16200000" flipH="1">
                <a:off x="4398284" y="1915621"/>
                <a:ext cx="59498" cy="154495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cxnSp>
            <p:nvCxnSpPr>
              <p:cNvPr id="1112" name="カギ線コネクタ 281"/>
              <p:cNvCxnSpPr/>
              <p:nvPr/>
            </p:nvCxnSpPr>
            <p:spPr>
              <a:xfrm rot="16200000" flipH="1">
                <a:off x="4184561" y="2143574"/>
                <a:ext cx="486943" cy="154495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cxnSp>
            <p:nvCxnSpPr>
              <p:cNvPr id="1113" name="カギ線コネクタ 282"/>
              <p:cNvCxnSpPr/>
              <p:nvPr/>
            </p:nvCxnSpPr>
            <p:spPr>
              <a:xfrm rot="16200000" flipH="1">
                <a:off x="4040798" y="2286852"/>
                <a:ext cx="774470" cy="154496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cxnSp>
            <p:nvCxnSpPr>
              <p:cNvPr id="1114" name="カギ線コネクタ 283"/>
              <p:cNvCxnSpPr/>
              <p:nvPr/>
            </p:nvCxnSpPr>
            <p:spPr>
              <a:xfrm rot="16200000" flipH="1">
                <a:off x="4625027" y="2226928"/>
                <a:ext cx="162252" cy="171322"/>
              </a:xfrm>
              <a:prstGeom prst="bentConnector2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</p:cxnSp>
          <p:sp>
            <p:nvSpPr>
              <p:cNvPr id="1115" name="正方形/長方形 284"/>
              <p:cNvSpPr/>
              <p:nvPr/>
            </p:nvSpPr>
            <p:spPr>
              <a:xfrm>
                <a:off x="4798714" y="2195994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116" name="カギ線コネクタ 285"/>
              <p:cNvCxnSpPr>
                <a:stCxn id="1110" idx="2"/>
                <a:endCxn id="1147" idx="1"/>
              </p:cNvCxnSpPr>
              <p:nvPr/>
            </p:nvCxnSpPr>
            <p:spPr>
              <a:xfrm rot="16200000" flipH="1">
                <a:off x="3297256" y="3016647"/>
                <a:ext cx="2261553" cy="154495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17" name="正方形/長方形 286"/>
              <p:cNvSpPr/>
              <p:nvPr/>
            </p:nvSpPr>
            <p:spPr>
              <a:xfrm>
                <a:off x="4501338" y="4241679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cxnSp>
            <p:nvCxnSpPr>
              <p:cNvPr id="1118" name="カギ線コネクタ 287"/>
              <p:cNvCxnSpPr>
                <a:endCxn id="1107" idx="1"/>
              </p:cNvCxnSpPr>
              <p:nvPr/>
            </p:nvCxnSpPr>
            <p:spPr>
              <a:xfrm rot="16200000" flipH="1">
                <a:off x="4604290" y="4287070"/>
                <a:ext cx="218035" cy="193514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19" name="カギ線コネクタ 288"/>
              <p:cNvCxnSpPr>
                <a:endCxn id="1108" idx="1"/>
              </p:cNvCxnSpPr>
              <p:nvPr/>
            </p:nvCxnSpPr>
            <p:spPr>
              <a:xfrm rot="16200000" flipH="1">
                <a:off x="4532436" y="4445620"/>
                <a:ext cx="361742" cy="193513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0" name="カギ線コネクタ 289"/>
              <p:cNvCxnSpPr>
                <a:endCxn id="1109" idx="1"/>
              </p:cNvCxnSpPr>
              <p:nvPr/>
            </p:nvCxnSpPr>
            <p:spPr>
              <a:xfrm rot="16200000" flipH="1">
                <a:off x="4406592" y="4545237"/>
                <a:ext cx="613430" cy="193514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1" name="カギ線コネクタ 290"/>
              <p:cNvCxnSpPr>
                <a:endCxn id="1148" idx="1"/>
              </p:cNvCxnSpPr>
              <p:nvPr/>
            </p:nvCxnSpPr>
            <p:spPr>
              <a:xfrm rot="16200000" flipH="1">
                <a:off x="703241" y="1848456"/>
                <a:ext cx="191174" cy="154498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2" name="カギ線コネクタ 291"/>
              <p:cNvCxnSpPr>
                <a:endCxn id="1149" idx="1"/>
              </p:cNvCxnSpPr>
              <p:nvPr/>
            </p:nvCxnSpPr>
            <p:spPr>
              <a:xfrm rot="16200000" flipH="1">
                <a:off x="579660" y="1955300"/>
                <a:ext cx="438338" cy="154498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3" name="カギ線コネクタ 292"/>
              <p:cNvCxnSpPr>
                <a:endCxn id="1150" idx="1"/>
              </p:cNvCxnSpPr>
              <p:nvPr/>
            </p:nvCxnSpPr>
            <p:spPr>
              <a:xfrm rot="16200000" flipH="1">
                <a:off x="416750" y="2022816"/>
                <a:ext cx="764158" cy="154498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4" name="カギ線コネクタ 293"/>
              <p:cNvCxnSpPr>
                <a:endCxn id="1161" idx="1"/>
              </p:cNvCxnSpPr>
              <p:nvPr/>
            </p:nvCxnSpPr>
            <p:spPr>
              <a:xfrm rot="16200000" flipH="1">
                <a:off x="4301805" y="1819142"/>
                <a:ext cx="252453" cy="154497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5" name="カギ線コネクタ 294"/>
              <p:cNvCxnSpPr>
                <a:stCxn id="1151" idx="1"/>
              </p:cNvCxnSpPr>
              <p:nvPr/>
            </p:nvCxnSpPr>
            <p:spPr>
              <a:xfrm rot="10800000">
                <a:off x="987345" y="2482144"/>
                <a:ext cx="175266" cy="230426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6" name="カギ線コネクタ 295"/>
              <p:cNvCxnSpPr>
                <a:stCxn id="1170" idx="1"/>
              </p:cNvCxnSpPr>
              <p:nvPr/>
            </p:nvCxnSpPr>
            <p:spPr>
              <a:xfrm rot="10800000">
                <a:off x="4598579" y="2107995"/>
                <a:ext cx="115201" cy="412090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7" name="直線コネクタ 296"/>
              <p:cNvCxnSpPr>
                <a:endCxn id="1162" idx="1"/>
              </p:cNvCxnSpPr>
              <p:nvPr/>
            </p:nvCxnSpPr>
            <p:spPr>
              <a:xfrm>
                <a:off x="5800062" y="2289476"/>
                <a:ext cx="219802" cy="2158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28" name="直線コネクタ 297"/>
              <p:cNvCxnSpPr>
                <a:endCxn id="1163" idx="1"/>
              </p:cNvCxnSpPr>
              <p:nvPr/>
            </p:nvCxnSpPr>
            <p:spPr>
              <a:xfrm flipH="1" flipV="1">
                <a:off x="6019863" y="2534052"/>
                <a:ext cx="140930" cy="20594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29" name="正方形/長方形 298"/>
              <p:cNvSpPr/>
              <p:nvPr/>
            </p:nvSpPr>
            <p:spPr>
              <a:xfrm>
                <a:off x="4731763" y="2919827"/>
                <a:ext cx="3113190" cy="186766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資産の分析・評価</a:t>
                </a:r>
              </a:p>
            </p:txBody>
          </p:sp>
          <p:sp>
            <p:nvSpPr>
              <p:cNvPr id="1130" name="正方形/長方形 299"/>
              <p:cNvSpPr/>
              <p:nvPr/>
            </p:nvSpPr>
            <p:spPr>
              <a:xfrm>
                <a:off x="4798714" y="3150252"/>
                <a:ext cx="230426" cy="206247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>
                  <a:defRPr/>
                </a:pPr>
                <a:endParaRPr kumimoji="0" lang="ja-JP" altLang="en-US" sz="20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1131" name="正方形/長方形 300"/>
              <p:cNvSpPr/>
              <p:nvPr/>
            </p:nvSpPr>
            <p:spPr>
              <a:xfrm>
                <a:off x="4810063" y="5085436"/>
                <a:ext cx="3034890" cy="196253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データ活用の人材連携</a:t>
                </a:r>
              </a:p>
            </p:txBody>
          </p:sp>
          <p:sp>
            <p:nvSpPr>
              <p:cNvPr id="1132" name="正方形/長方形 301"/>
              <p:cNvSpPr/>
              <p:nvPr/>
            </p:nvSpPr>
            <p:spPr>
              <a:xfrm>
                <a:off x="4810063" y="5314343"/>
                <a:ext cx="3034890" cy="197771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プライバシー、データセキュリティ</a:t>
                </a:r>
              </a:p>
            </p:txBody>
          </p:sp>
          <p:sp>
            <p:nvSpPr>
              <p:cNvPr id="1133" name="正方形/長方形 302"/>
              <p:cNvSpPr/>
              <p:nvPr/>
            </p:nvSpPr>
            <p:spPr>
              <a:xfrm>
                <a:off x="4810063" y="5548636"/>
                <a:ext cx="3034890" cy="193904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投資の評価</a:t>
                </a:r>
              </a:p>
            </p:txBody>
          </p:sp>
          <p:cxnSp>
            <p:nvCxnSpPr>
              <p:cNvPr id="1134" name="カギ線コネクタ 303"/>
              <p:cNvCxnSpPr>
                <a:stCxn id="1129" idx="1"/>
              </p:cNvCxnSpPr>
              <p:nvPr/>
            </p:nvCxnSpPr>
            <p:spPr>
              <a:xfrm rot="10800000">
                <a:off x="4598579" y="2427480"/>
                <a:ext cx="133184" cy="585730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35" name="カギ線コネクタ 304"/>
              <p:cNvCxnSpPr>
                <a:stCxn id="1176" idx="1"/>
              </p:cNvCxnSpPr>
              <p:nvPr/>
            </p:nvCxnSpPr>
            <p:spPr>
              <a:xfrm rot="10800000">
                <a:off x="4598579" y="2938984"/>
                <a:ext cx="135629" cy="666783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36" name="カギ線コネクタ 305"/>
              <p:cNvCxnSpPr>
                <a:stCxn id="1131" idx="1"/>
              </p:cNvCxnSpPr>
              <p:nvPr/>
            </p:nvCxnSpPr>
            <p:spPr>
              <a:xfrm rot="10800000">
                <a:off x="4616556" y="4352684"/>
                <a:ext cx="193508" cy="830879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37" name="カギ線コネクタ 306"/>
              <p:cNvCxnSpPr>
                <a:stCxn id="1132" idx="1"/>
              </p:cNvCxnSpPr>
              <p:nvPr/>
            </p:nvCxnSpPr>
            <p:spPr>
              <a:xfrm rot="10800000">
                <a:off x="4616556" y="4327683"/>
                <a:ext cx="193508" cy="1085546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38" name="カギ線コネクタ 307"/>
              <p:cNvCxnSpPr>
                <a:stCxn id="1133" idx="1"/>
              </p:cNvCxnSpPr>
              <p:nvPr/>
            </p:nvCxnSpPr>
            <p:spPr>
              <a:xfrm rot="10800000">
                <a:off x="4616556" y="4327686"/>
                <a:ext cx="193508" cy="1317903"/>
              </a:xfrm>
              <a:prstGeom prst="bentConnector2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39" name="正方形/長方形 308"/>
              <p:cNvSpPr/>
              <p:nvPr/>
            </p:nvSpPr>
            <p:spPr>
              <a:xfrm>
                <a:off x="876077" y="6120923"/>
                <a:ext cx="2920684" cy="197681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4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（定量指標）</a:t>
                </a:r>
              </a:p>
            </p:txBody>
          </p:sp>
          <p:cxnSp>
            <p:nvCxnSpPr>
              <p:cNvPr id="1140" name="カギ線コネクタ 309"/>
              <p:cNvCxnSpPr>
                <a:endCxn id="1139" idx="1"/>
              </p:cNvCxnSpPr>
              <p:nvPr/>
            </p:nvCxnSpPr>
            <p:spPr>
              <a:xfrm rot="16200000" flipH="1">
                <a:off x="719016" y="6062703"/>
                <a:ext cx="159627" cy="154498"/>
              </a:xfrm>
              <a:prstGeom prst="bentConnector2">
                <a:avLst/>
              </a:prstGeom>
              <a:ln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141" name="カギ線コネクタ 310"/>
              <p:cNvCxnSpPr>
                <a:endCxn id="1155" idx="1"/>
              </p:cNvCxnSpPr>
              <p:nvPr/>
            </p:nvCxnSpPr>
            <p:spPr>
              <a:xfrm rot="16200000" flipH="1">
                <a:off x="418930" y="1590342"/>
                <a:ext cx="205595" cy="129637"/>
              </a:xfrm>
              <a:prstGeom prst="bentConnector2">
                <a:avLst/>
              </a:prstGeom>
              <a:ln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142" name="カギ線コネクタ 311"/>
              <p:cNvCxnSpPr>
                <a:endCxn id="1158" idx="1"/>
              </p:cNvCxnSpPr>
              <p:nvPr/>
            </p:nvCxnSpPr>
            <p:spPr>
              <a:xfrm rot="16200000" flipH="1">
                <a:off x="-1714120" y="3662557"/>
                <a:ext cx="4471696" cy="129638"/>
              </a:xfrm>
              <a:prstGeom prst="bentConnector2">
                <a:avLst/>
              </a:prstGeom>
              <a:ln/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143" name="正方形/長方形 312"/>
              <p:cNvSpPr/>
              <p:nvPr/>
            </p:nvSpPr>
            <p:spPr>
              <a:xfrm>
                <a:off x="4543078" y="6120924"/>
                <a:ext cx="3301875" cy="197680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4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（定量指標）</a:t>
                </a:r>
              </a:p>
            </p:txBody>
          </p:sp>
          <p:cxnSp>
            <p:nvCxnSpPr>
              <p:cNvPr id="1144" name="カギ線コネクタ 313"/>
              <p:cNvCxnSpPr>
                <a:endCxn id="1156" idx="1"/>
              </p:cNvCxnSpPr>
              <p:nvPr/>
            </p:nvCxnSpPr>
            <p:spPr>
              <a:xfrm rot="16200000" flipH="1">
                <a:off x="4049205" y="1588329"/>
                <a:ext cx="200637" cy="132454"/>
              </a:xfrm>
              <a:prstGeom prst="bentConnector2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5" name="カギ線コネクタ 314"/>
              <p:cNvCxnSpPr>
                <a:endCxn id="1160" idx="1"/>
              </p:cNvCxnSpPr>
              <p:nvPr/>
            </p:nvCxnSpPr>
            <p:spPr>
              <a:xfrm rot="16200000" flipH="1">
                <a:off x="2026436" y="3794340"/>
                <a:ext cx="4225744" cy="112026"/>
              </a:xfrm>
              <a:prstGeom prst="bentConnector2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6" name="カギ線コネクタ 315"/>
              <p:cNvCxnSpPr>
                <a:endCxn id="1143" idx="1"/>
              </p:cNvCxnSpPr>
              <p:nvPr/>
            </p:nvCxnSpPr>
            <p:spPr>
              <a:xfrm rot="16200000" flipH="1">
                <a:off x="4333385" y="6010071"/>
                <a:ext cx="227093" cy="192294"/>
              </a:xfrm>
              <a:prstGeom prst="bentConnector2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7" name="正方形/長方形 316"/>
              <p:cNvSpPr/>
              <p:nvPr/>
            </p:nvSpPr>
            <p:spPr>
              <a:xfrm>
                <a:off x="4505280" y="4129561"/>
                <a:ext cx="3339673" cy="19022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ガバナンス・体制</a:t>
                </a:r>
              </a:p>
            </p:txBody>
          </p:sp>
          <p:sp>
            <p:nvSpPr>
              <p:cNvPr id="1148" name="正方形/長方形 317"/>
              <p:cNvSpPr/>
              <p:nvPr/>
            </p:nvSpPr>
            <p:spPr>
              <a:xfrm>
                <a:off x="876077" y="1929247"/>
                <a:ext cx="2917687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ビジョン</a:t>
                </a:r>
              </a:p>
            </p:txBody>
          </p:sp>
          <p:sp>
            <p:nvSpPr>
              <p:cNvPr id="1149" name="正方形/長方形 318"/>
              <p:cNvSpPr/>
              <p:nvPr/>
            </p:nvSpPr>
            <p:spPr>
              <a:xfrm>
                <a:off x="876077" y="2159672"/>
                <a:ext cx="2917687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経営トップのコミットメント</a:t>
                </a:r>
              </a:p>
            </p:txBody>
          </p:sp>
          <p:sp>
            <p:nvSpPr>
              <p:cNvPr id="1150" name="正方形/長方形 319"/>
              <p:cNvSpPr/>
              <p:nvPr/>
            </p:nvSpPr>
            <p:spPr>
              <a:xfrm>
                <a:off x="876077" y="2390098"/>
                <a:ext cx="2917687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仕組み</a:t>
                </a:r>
              </a:p>
            </p:txBody>
          </p:sp>
          <p:sp>
            <p:nvSpPr>
              <p:cNvPr id="1151" name="正方形/長方形 320"/>
              <p:cNvSpPr/>
              <p:nvPr/>
            </p:nvSpPr>
            <p:spPr>
              <a:xfrm>
                <a:off x="1162611" y="2620523"/>
                <a:ext cx="2627250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マインドセット、企業文化</a:t>
                </a:r>
              </a:p>
            </p:txBody>
          </p:sp>
          <p:sp>
            <p:nvSpPr>
              <p:cNvPr id="1152" name="正方形/長方形 321"/>
              <p:cNvSpPr/>
              <p:nvPr/>
            </p:nvSpPr>
            <p:spPr>
              <a:xfrm>
                <a:off x="1162611" y="3599832"/>
                <a:ext cx="2634151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推進・サポート体制</a:t>
                </a:r>
              </a:p>
            </p:txBody>
          </p:sp>
          <p:sp>
            <p:nvSpPr>
              <p:cNvPr id="1153" name="正方形/長方形 322"/>
              <p:cNvSpPr/>
              <p:nvPr/>
            </p:nvSpPr>
            <p:spPr>
              <a:xfrm>
                <a:off x="1162611" y="4233503"/>
                <a:ext cx="2634150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人材育成・確保</a:t>
                </a:r>
              </a:p>
            </p:txBody>
          </p:sp>
          <p:sp>
            <p:nvSpPr>
              <p:cNvPr id="1154" name="正方形/長方形 323"/>
              <p:cNvSpPr/>
              <p:nvPr/>
            </p:nvSpPr>
            <p:spPr>
              <a:xfrm>
                <a:off x="876077" y="5039992"/>
                <a:ext cx="2920684" cy="18409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事業への落とし込み</a:t>
                </a:r>
              </a:p>
            </p:txBody>
          </p:sp>
          <p:sp>
            <p:nvSpPr>
              <p:cNvPr id="1155" name="正方形/長方形 324"/>
              <p:cNvSpPr/>
              <p:nvPr/>
            </p:nvSpPr>
            <p:spPr>
              <a:xfrm>
                <a:off x="586546" y="1652486"/>
                <a:ext cx="3207218" cy="210943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DX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推進の枠組み</a:t>
                </a:r>
              </a:p>
            </p:txBody>
          </p:sp>
          <p:sp>
            <p:nvSpPr>
              <p:cNvPr id="1156" name="正方形/長方形 325"/>
              <p:cNvSpPr/>
              <p:nvPr/>
            </p:nvSpPr>
            <p:spPr>
              <a:xfrm>
                <a:off x="4215750" y="1649410"/>
                <a:ext cx="3629203" cy="210926"/>
              </a:xfrm>
              <a:prstGeom prst="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システム構築の枠組み</a:t>
                </a:r>
              </a:p>
            </p:txBody>
          </p:sp>
          <p:sp>
            <p:nvSpPr>
              <p:cNvPr id="1157" name="正方形/長方形 326"/>
              <p:cNvSpPr/>
              <p:nvPr/>
            </p:nvSpPr>
            <p:spPr>
              <a:xfrm>
                <a:off x="335086" y="1364454"/>
                <a:ext cx="3458680" cy="210943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DX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推進のための経営のあり方、仕組み</a:t>
                </a:r>
              </a:p>
            </p:txBody>
          </p:sp>
          <p:sp>
            <p:nvSpPr>
              <p:cNvPr id="1158" name="正方形/長方形 327"/>
              <p:cNvSpPr/>
              <p:nvPr/>
            </p:nvSpPr>
            <p:spPr>
              <a:xfrm>
                <a:off x="586547" y="5857753"/>
                <a:ext cx="3210214" cy="210943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DX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推進の取組状況</a:t>
                </a:r>
              </a:p>
            </p:txBody>
          </p:sp>
          <p:sp>
            <p:nvSpPr>
              <p:cNvPr id="1159" name="正方形/長方形 328"/>
              <p:cNvSpPr/>
              <p:nvPr/>
            </p:nvSpPr>
            <p:spPr>
              <a:xfrm>
                <a:off x="3964896" y="1369768"/>
                <a:ext cx="3880057" cy="203562"/>
              </a:xfrm>
              <a:prstGeom prst="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DX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を実現する上で基盤となる</a:t>
                </a: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システムの構築</a:t>
                </a:r>
              </a:p>
            </p:txBody>
          </p:sp>
          <p:sp>
            <p:nvSpPr>
              <p:cNvPr id="1160" name="正方形/長方形 329"/>
              <p:cNvSpPr/>
              <p:nvPr/>
            </p:nvSpPr>
            <p:spPr>
              <a:xfrm>
                <a:off x="4195321" y="5857753"/>
                <a:ext cx="3649632" cy="210943"/>
              </a:xfrm>
              <a:prstGeom prst="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400" kern="0" dirty="0">
                    <a:solidFill>
                      <a:srgbClr val="FFFFFF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システム構築の取組状況</a:t>
                </a:r>
              </a:p>
            </p:txBody>
          </p:sp>
          <p:sp>
            <p:nvSpPr>
              <p:cNvPr id="1161" name="正方形/長方形 330"/>
              <p:cNvSpPr/>
              <p:nvPr/>
            </p:nvSpPr>
            <p:spPr>
              <a:xfrm>
                <a:off x="4505280" y="1928945"/>
                <a:ext cx="3339673" cy="187343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ビジョン実現の基盤としての</a:t>
                </a:r>
                <a:r>
                  <a:rPr kumimoji="0" lang="en-US" altLang="ja-JP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システムの構築</a:t>
                </a:r>
              </a:p>
            </p:txBody>
          </p:sp>
          <p:sp>
            <p:nvSpPr>
              <p:cNvPr id="1162" name="正方形/長方形 331"/>
              <p:cNvSpPr/>
              <p:nvPr/>
            </p:nvSpPr>
            <p:spPr>
              <a:xfrm>
                <a:off x="6019863" y="2181899"/>
                <a:ext cx="1807106" cy="219470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データ活用</a:t>
                </a:r>
              </a:p>
            </p:txBody>
          </p:sp>
          <p:sp>
            <p:nvSpPr>
              <p:cNvPr id="1163" name="正方形/長方形 332"/>
              <p:cNvSpPr/>
              <p:nvPr/>
            </p:nvSpPr>
            <p:spPr>
              <a:xfrm>
                <a:off x="6019863" y="2436308"/>
                <a:ext cx="1807106" cy="195486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スピード・アジリティ</a:t>
                </a:r>
              </a:p>
            </p:txBody>
          </p:sp>
          <p:sp>
            <p:nvSpPr>
              <p:cNvPr id="1164" name="正方形/長方形 333"/>
              <p:cNvSpPr/>
              <p:nvPr/>
            </p:nvSpPr>
            <p:spPr>
              <a:xfrm>
                <a:off x="6019863" y="2664570"/>
                <a:ext cx="1807106" cy="197650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全体最適</a:t>
                </a:r>
              </a:p>
            </p:txBody>
          </p:sp>
          <p:sp>
            <p:nvSpPr>
              <p:cNvPr id="1165" name="正方形/長方形 334"/>
              <p:cNvSpPr/>
              <p:nvPr/>
            </p:nvSpPr>
            <p:spPr>
              <a:xfrm>
                <a:off x="6037847" y="3171371"/>
                <a:ext cx="1807106" cy="182889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廃棄</a:t>
                </a:r>
              </a:p>
            </p:txBody>
          </p:sp>
          <p:sp>
            <p:nvSpPr>
              <p:cNvPr id="1166" name="正方形/長方形 335"/>
              <p:cNvSpPr/>
              <p:nvPr/>
            </p:nvSpPr>
            <p:spPr>
              <a:xfrm>
                <a:off x="6037847" y="3393220"/>
                <a:ext cx="1807106" cy="19146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競争領域の特定</a:t>
                </a:r>
              </a:p>
            </p:txBody>
          </p:sp>
          <p:sp>
            <p:nvSpPr>
              <p:cNvPr id="1167" name="正方形/長方形 336"/>
              <p:cNvSpPr/>
              <p:nvPr/>
            </p:nvSpPr>
            <p:spPr>
              <a:xfrm>
                <a:off x="6037847" y="3629810"/>
                <a:ext cx="1807106" cy="185302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1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非競争領域の標準化・共通化</a:t>
                </a:r>
              </a:p>
            </p:txBody>
          </p:sp>
          <p:sp>
            <p:nvSpPr>
              <p:cNvPr id="1168" name="正方形/長方形 337"/>
              <p:cNvSpPr/>
              <p:nvPr/>
            </p:nvSpPr>
            <p:spPr>
              <a:xfrm>
                <a:off x="6037847" y="3851633"/>
                <a:ext cx="1807106" cy="193904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ロードマップ</a:t>
                </a:r>
              </a:p>
            </p:txBody>
          </p:sp>
          <p:cxnSp>
            <p:nvCxnSpPr>
              <p:cNvPr id="1169" name="直線コネクタ 338"/>
              <p:cNvCxnSpPr>
                <a:endCxn id="1163" idx="1"/>
              </p:cNvCxnSpPr>
              <p:nvPr/>
            </p:nvCxnSpPr>
            <p:spPr>
              <a:xfrm flipV="1">
                <a:off x="5700778" y="2534052"/>
                <a:ext cx="319086" cy="5094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70" name="正方形/長方形 339"/>
              <p:cNvSpPr/>
              <p:nvPr/>
            </p:nvSpPr>
            <p:spPr>
              <a:xfrm>
                <a:off x="4713779" y="2179872"/>
                <a:ext cx="1158983" cy="680425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システムに求められる要素</a:t>
                </a:r>
              </a:p>
            </p:txBody>
          </p:sp>
          <p:cxnSp>
            <p:nvCxnSpPr>
              <p:cNvPr id="1171" name="直線コネクタ 340"/>
              <p:cNvCxnSpPr/>
              <p:nvPr/>
            </p:nvCxnSpPr>
            <p:spPr>
              <a:xfrm>
                <a:off x="5860320" y="2763395"/>
                <a:ext cx="159543" cy="732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72" name="直線コネクタ 341"/>
              <p:cNvCxnSpPr>
                <a:endCxn id="1165" idx="1"/>
              </p:cNvCxnSpPr>
              <p:nvPr/>
            </p:nvCxnSpPr>
            <p:spPr>
              <a:xfrm flipV="1">
                <a:off x="5843928" y="3262816"/>
                <a:ext cx="193919" cy="1670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73" name="直線コネクタ 342"/>
              <p:cNvCxnSpPr/>
              <p:nvPr/>
            </p:nvCxnSpPr>
            <p:spPr>
              <a:xfrm flipV="1">
                <a:off x="5843928" y="3727710"/>
                <a:ext cx="193919" cy="1670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74" name="直線コネクタ 343"/>
              <p:cNvCxnSpPr/>
              <p:nvPr/>
            </p:nvCxnSpPr>
            <p:spPr>
              <a:xfrm flipV="1">
                <a:off x="5843928" y="3498468"/>
                <a:ext cx="193919" cy="1670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175" name="直線コネクタ 344"/>
              <p:cNvCxnSpPr/>
              <p:nvPr/>
            </p:nvCxnSpPr>
            <p:spPr>
              <a:xfrm flipV="1">
                <a:off x="5843928" y="3947364"/>
                <a:ext cx="193919" cy="1670"/>
              </a:xfrm>
              <a:prstGeom prst="line">
                <a:avLst/>
              </a:prstGeom>
              <a:ln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76" name="正方形/長方形 345"/>
              <p:cNvSpPr/>
              <p:nvPr/>
            </p:nvSpPr>
            <p:spPr>
              <a:xfrm>
                <a:off x="4734207" y="3171372"/>
                <a:ext cx="1158983" cy="868789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defRPr/>
                </a:pPr>
                <a:r>
                  <a:rPr kumimoji="0" lang="en-US" altLang="ja-JP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IT</a:t>
                </a: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資産の仕分けと</a:t>
                </a:r>
                <a:endParaRPr kumimoji="0" lang="en-US" altLang="ja-JP" sz="12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anose="020B0604020202020204" pitchFamily="34" charset="0"/>
                </a:endParaRPr>
              </a:p>
              <a:p>
                <a:pPr>
                  <a:defRPr/>
                </a:pPr>
                <a:r>
                  <a:rPr kumimoji="0" lang="ja-JP" altLang="en-US" sz="1200" kern="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Arial" panose="020B0604020202020204" pitchFamily="34" charset="0"/>
                  </a:rPr>
                  <a:t>プランニング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07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</a:spPr>
      <a:bodyPr vertOverflow="overflow" horzOverflow="overflow" wrap="none" rtlCol="0" anchor="ctr"/>
      <a:lstStyle>
        <a:defPPr algn="l">
          <a:defRPr kumimoji="0" sz="1800" dirty="0" smtClean="0">
            <a:latin typeface="Meiryo UI"/>
            <a:ea typeface="Meiryo UI"/>
          </a:defRPr>
        </a:defPPr>
      </a:lstStyle>
    </a:sp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kumimoji="1" dirty="0" smtClean="0">
            <a:latin typeface="Meiryo UI"/>
            <a:ea typeface="Meiryo UI"/>
            <a:cs typeface="Meiryo UI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0</TotalTime>
  <Words>238</Words>
  <Application>JUST Focus</Application>
  <Paragraphs>52</Paragraph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LinksUpToDate>false</LinksUpToDate>
  <SharedDoc>false</SharedDoc>
  <HyperlinksChanged>false</HyperlinksChanged>
  <AppVersion>4.1.5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Windows ユーザー</dc:creator>
  <cp:lastModifiedBy>日刊工業新聞</cp:lastModifiedBy>
  <dcterms:created xsi:type="dcterms:W3CDTF">2020-11-17T09:42:11Z</dcterms:created>
  <dcterms:modified xsi:type="dcterms:W3CDTF">2020-11-18T04:09:22Z</dcterms:modified>
  <cp:revision>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